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7"/>
  </p:notesMasterIdLst>
  <p:sldIdLst>
    <p:sldId id="256" r:id="rId6"/>
    <p:sldId id="312" r:id="rId7"/>
    <p:sldId id="293" r:id="rId8"/>
    <p:sldId id="367" r:id="rId9"/>
    <p:sldId id="368" r:id="rId10"/>
    <p:sldId id="373" r:id="rId11"/>
    <p:sldId id="374" r:id="rId12"/>
    <p:sldId id="376" r:id="rId13"/>
    <p:sldId id="377" r:id="rId14"/>
    <p:sldId id="375" r:id="rId15"/>
    <p:sldId id="3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38"/>
    <p:restoredTop sz="84939"/>
  </p:normalViewPr>
  <p:slideViewPr>
    <p:cSldViewPr snapToGrid="0">
      <p:cViewPr varScale="1">
        <p:scale>
          <a:sx n="146" d="100"/>
          <a:sy n="146" d="100"/>
        </p:scale>
        <p:origin x="195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How can you run on the GH200s?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817530"/>
          </a:xfrm>
        </p:spPr>
        <p:txBody>
          <a:bodyPr>
            <a:normAutofit fontScale="92500"/>
          </a:bodyPr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r>
              <a:rPr lang="en-US" dirty="0"/>
              <a:t>In the subject provide: </a:t>
            </a:r>
            <a:r>
              <a:rPr lang="en-US" sz="2600" dirty="0"/>
              <a:t>I am interested in running “X application” on the GH200s</a:t>
            </a:r>
          </a:p>
          <a:p>
            <a:r>
              <a:rPr lang="en-US" dirty="0"/>
              <a:t>In the email body:</a:t>
            </a:r>
          </a:p>
          <a:p>
            <a:pPr lvl="1"/>
            <a:r>
              <a:rPr lang="en-US" sz="2600" dirty="0"/>
              <a:t>Short description of what your workflow does</a:t>
            </a:r>
          </a:p>
          <a:p>
            <a:pPr lvl="1"/>
            <a:r>
              <a:rPr lang="en-US" sz="2600" dirty="0"/>
              <a:t>Why you believe the GH200s would be beneficial to your workflow</a:t>
            </a:r>
          </a:p>
          <a:p>
            <a:pPr lvl="1"/>
            <a:r>
              <a:rPr lang="en-US" sz="2600" dirty="0"/>
              <a:t>Provide us with Linux paths to the code you would like to run </a:t>
            </a:r>
          </a:p>
          <a:p>
            <a:pPr lvl="1"/>
            <a:r>
              <a:rPr lang="en-US" sz="2600" dirty="0"/>
              <a:t>If possible, any </a:t>
            </a:r>
            <a:r>
              <a:rPr lang="en-US" sz="2600" dirty="0" err="1"/>
              <a:t>JobIDs</a:t>
            </a:r>
            <a:r>
              <a:rPr lang="en-US" sz="2600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3429000"/>
            <a:ext cx="5621383" cy="1878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0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684167" y="1550200"/>
            <a:ext cx="37925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Session Overview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67649"/>
          </a:xfrm>
        </p:spPr>
        <p:txBody>
          <a:bodyPr>
            <a:normAutofit/>
          </a:bodyPr>
          <a:lstStyle/>
          <a:p>
            <a:r>
              <a:rPr lang="en-US" sz="4000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6" y="2380493"/>
            <a:ext cx="7654836" cy="3509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2090056" y="5890001"/>
            <a:ext cx="906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provided by https://</a:t>
            </a:r>
            <a:r>
              <a:rPr lang="en-US" sz="1400" dirty="0" err="1"/>
              <a:t>resources.nvidia.com</a:t>
            </a:r>
            <a:r>
              <a:rPr lang="en-US" sz="1400" dirty="0"/>
              <a:t>/</a:t>
            </a:r>
            <a:r>
              <a:rPr lang="en-US" sz="1400" dirty="0" err="1"/>
              <a:t>en</a:t>
            </a:r>
            <a:r>
              <a:rPr lang="en-US" sz="1400" dirty="0"/>
              <a:t>-us-grace-</a:t>
            </a:r>
            <a:r>
              <a:rPr lang="en-US" sz="1400" dirty="0" err="1"/>
              <a:t>cpu</a:t>
            </a:r>
            <a:r>
              <a:rPr lang="en-US" sz="1400" dirty="0"/>
              <a:t>/</a:t>
            </a:r>
            <a:r>
              <a:rPr lang="en-US" sz="1400" dirty="0" err="1"/>
              <a:t>nvidia</a:t>
            </a:r>
            <a:r>
              <a:rPr lang="en-US" sz="1400" dirty="0"/>
              <a:t>-grace-hopper</a:t>
            </a:r>
          </a:p>
        </p:txBody>
      </p:sp>
    </p:spTree>
    <p:extLst>
      <p:ext uri="{BB962C8B-B14F-4D97-AF65-F5344CB8AC3E}">
        <p14:creationId xmlns:p14="http://schemas.microsoft.com/office/powerpoint/2010/main" val="1005491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sz="4000" dirty="0"/>
              <a:t>GH200 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 and Arm-based processors, we opted for a curated and paired-down software stack.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an aarch64 version (with GPU capabilities)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95"/>
            <a:ext cx="10515600" cy="4766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Goal: to identify any issues associated with the GH200s, software requirements, and workflows that could take advantage of the architecture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2600" dirty="0"/>
              <a:t>Directed towards users with established GPU workflows </a:t>
            </a:r>
          </a:p>
          <a:p>
            <a:r>
              <a:rPr lang="en-US" sz="2600" dirty="0"/>
              <a:t>An initial consultation was held to determine if the workflow was appropriate for the GH200s </a:t>
            </a:r>
          </a:p>
          <a:p>
            <a:r>
              <a:rPr lang="en-US" sz="2600" dirty="0"/>
              <a:t>Once approved: </a:t>
            </a:r>
          </a:p>
          <a:p>
            <a:pPr lvl="1"/>
            <a:r>
              <a:rPr lang="en-US" sz="2200" dirty="0"/>
              <a:t>User support would install all necessary software</a:t>
            </a:r>
          </a:p>
          <a:p>
            <a:pPr lvl="1"/>
            <a:r>
              <a:rPr lang="en-US" sz="2200" dirty="0"/>
              <a:t>Users were provided a reservation and allocation for the nodes</a:t>
            </a:r>
          </a:p>
          <a:p>
            <a:pPr lvl="1"/>
            <a:r>
              <a:rPr lang="en-US" sz="2200" dirty="0"/>
              <a:t>A detailed onboarding consultation was held</a:t>
            </a:r>
          </a:p>
          <a:p>
            <a:pPr lvl="1"/>
            <a:r>
              <a:rPr lang="en-US" sz="2200" dirty="0"/>
              <a:t>User support provided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570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users in the beta testing phase reported that they would not be able to run their workflows without the GH200s!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All user workflows were AI based: </a:t>
            </a:r>
          </a:p>
          <a:p>
            <a:pPr lvl="1"/>
            <a:r>
              <a:rPr lang="en-US" dirty="0"/>
              <a:t>CNNs, LSTMs, KANs, MLPs</a:t>
            </a:r>
          </a:p>
          <a:p>
            <a:pPr lvl="1"/>
            <a:r>
              <a:rPr lang="en-US" dirty="0"/>
              <a:t>Gradient boosted trees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Image segmentation (SAM2)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472"/>
            <a:ext cx="10515600" cy="4537164"/>
          </a:xfrm>
        </p:spPr>
        <p:txBody>
          <a:bodyPr>
            <a:normAutofit/>
          </a:bodyPr>
          <a:lstStyle/>
          <a:p>
            <a:r>
              <a:rPr lang="en-US" dirty="0"/>
              <a:t>Moving out of the beta testing phase:</a:t>
            </a:r>
          </a:p>
          <a:p>
            <a:pPr lvl="1"/>
            <a:r>
              <a:rPr lang="en-US" dirty="0"/>
              <a:t>Node access will be provided via a QoS</a:t>
            </a:r>
          </a:p>
          <a:p>
            <a:pPr lvl="1"/>
            <a:r>
              <a:rPr lang="en-US" dirty="0"/>
              <a:t>Job submissions will be limited to 1 per user </a:t>
            </a:r>
          </a:p>
          <a:p>
            <a:pPr lvl="1"/>
            <a:r>
              <a:rPr lang="en-US" dirty="0"/>
              <a:t>Workflows will continue to be evaluated before permission is granted</a:t>
            </a:r>
          </a:p>
          <a:p>
            <a:pPr lvl="2"/>
            <a:r>
              <a:rPr lang="en-US" dirty="0"/>
              <a:t>Ensures proper node use and well-informed users </a:t>
            </a:r>
          </a:p>
          <a:p>
            <a:r>
              <a:rPr lang="en-US" dirty="0"/>
              <a:t>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</a:rPr>
              <a:t>Multi-Instance GPU (MIG) on one of the nodes </a:t>
            </a:r>
          </a:p>
          <a:p>
            <a:pPr lvl="1"/>
            <a:r>
              <a:rPr lang="en-US" dirty="0"/>
              <a:t>MIG would provide more resources for prototyping and testing purposes </a:t>
            </a:r>
          </a:p>
          <a:p>
            <a:pPr lvl="1"/>
            <a:r>
              <a:rPr lang="en-US" dirty="0"/>
              <a:t>We found that some users could continue to benefit from the GH200 architecture, even if they had half the GPU resources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30005</TotalTime>
  <Words>676</Words>
  <Application>Microsoft Macintosh PowerPoint</Application>
  <PresentationFormat>Widescreen</PresentationFormat>
  <Paragraphs>95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CUB Content </vt:lpstr>
      <vt:lpstr>Custom Design</vt:lpstr>
      <vt:lpstr>Facilitating Research on the NVIDIA Grace Hopper Superchip: The CU Boulder Research Computing Experience </vt:lpstr>
      <vt:lpstr>Facilitating Research on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71</cp:revision>
  <dcterms:created xsi:type="dcterms:W3CDTF">2023-01-13T17:07:22Z</dcterms:created>
  <dcterms:modified xsi:type="dcterms:W3CDTF">2025-05-14T15:52:23Z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